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58" r:id="rId5"/>
    <p:sldId id="317" r:id="rId6"/>
    <p:sldId id="363" r:id="rId7"/>
    <p:sldId id="360" r:id="rId8"/>
    <p:sldId id="361" r:id="rId9"/>
    <p:sldId id="362" r:id="rId10"/>
    <p:sldId id="365" r:id="rId11"/>
    <p:sldId id="259" r:id="rId12"/>
    <p:sldId id="260" r:id="rId13"/>
    <p:sldId id="261" r:id="rId14"/>
    <p:sldId id="262" r:id="rId15"/>
    <p:sldId id="263" r:id="rId16"/>
    <p:sldId id="264" r:id="rId17"/>
    <p:sldId id="270" r:id="rId18"/>
    <p:sldId id="271" r:id="rId19"/>
    <p:sldId id="324" r:id="rId20"/>
    <p:sldId id="268" r:id="rId21"/>
    <p:sldId id="269" r:id="rId22"/>
    <p:sldId id="325" r:id="rId23"/>
    <p:sldId id="327" r:id="rId24"/>
    <p:sldId id="326" r:id="rId25"/>
    <p:sldId id="273" r:id="rId26"/>
    <p:sldId id="274" r:id="rId27"/>
    <p:sldId id="275" r:id="rId28"/>
    <p:sldId id="328" r:id="rId29"/>
    <p:sldId id="374" r:id="rId30"/>
    <p:sldId id="256" r:id="rId31"/>
    <p:sldId id="368" r:id="rId32"/>
    <p:sldId id="369" r:id="rId33"/>
    <p:sldId id="370" r:id="rId34"/>
    <p:sldId id="371" r:id="rId35"/>
    <p:sldId id="372" r:id="rId36"/>
    <p:sldId id="373" r:id="rId37"/>
    <p:sldId id="272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05D1E-3201-4A00-BF84-26E58E3FD7C7}" v="4" dt="2022-06-03T07:54:52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36"/>
    <p:restoredTop sz="94679"/>
  </p:normalViewPr>
  <p:slideViewPr>
    <p:cSldViewPr snapToGrid="0">
      <p:cViewPr varScale="1">
        <p:scale>
          <a:sx n="79" d="100"/>
          <a:sy n="79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Inwoners naar leeftijd 2019</a:t>
            </a: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De Blaak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Blad1!$C$5</c:f>
              <c:strCache>
                <c:ptCount val="1"/>
                <c:pt idx="0">
                  <c:v>0 t/m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Blad1!$C$6</c:f>
              <c:numCache>
                <c:formatCode>0.0%</c:formatCode>
                <c:ptCount val="1"/>
                <c:pt idx="0">
                  <c:v>3.654039557492457E-2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F-4432-AA53-091857B79860}"/>
            </c:ext>
          </c:extLst>
        </c:ser>
        <c:ser>
          <c:idx val="1"/>
          <c:order val="1"/>
          <c:tx>
            <c:strRef>
              <c:f>Blad1!$D$5</c:f>
              <c:strCache>
                <c:ptCount val="1"/>
                <c:pt idx="0">
                  <c:v>4 t/m 11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Blad1!$D$6</c:f>
              <c:numCache>
                <c:formatCode>0.0%</c:formatCode>
                <c:ptCount val="1"/>
                <c:pt idx="0">
                  <c:v>9.4032852832718741E-2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DF-4432-AA53-091857B79860}"/>
            </c:ext>
          </c:extLst>
        </c:ser>
        <c:ser>
          <c:idx val="2"/>
          <c:order val="2"/>
          <c:tx>
            <c:strRef>
              <c:f>Blad1!$E$5</c:f>
              <c:strCache>
                <c:ptCount val="1"/>
                <c:pt idx="0">
                  <c:v>12 t/m 17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Blad1!$E$6</c:f>
              <c:numCache>
                <c:formatCode>0.0%</c:formatCode>
                <c:ptCount val="1"/>
                <c:pt idx="0">
                  <c:v>6.3526651022460606E-2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DF-4432-AA53-091857B79860}"/>
            </c:ext>
          </c:extLst>
        </c:ser>
        <c:ser>
          <c:idx val="3"/>
          <c:order val="3"/>
          <c:tx>
            <c:strRef>
              <c:f>Blad1!$F$5</c:f>
              <c:strCache>
                <c:ptCount val="1"/>
                <c:pt idx="0">
                  <c:v>18 t/m 26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Blad1!$F$6</c:f>
              <c:numCache>
                <c:formatCode>0.0%</c:formatCode>
                <c:ptCount val="1"/>
                <c:pt idx="0">
                  <c:v>7.4421723097552794E-2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DF-4432-AA53-091857B79860}"/>
            </c:ext>
          </c:extLst>
        </c:ser>
        <c:ser>
          <c:idx val="4"/>
          <c:order val="4"/>
          <c:tx>
            <c:strRef>
              <c:f>Blad1!$G$5</c:f>
              <c:strCache>
                <c:ptCount val="1"/>
                <c:pt idx="0">
                  <c:v>27 t/m 39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Blad1!$G$6</c:f>
              <c:numCache>
                <c:formatCode>0.0%</c:formatCode>
                <c:ptCount val="1"/>
                <c:pt idx="0">
                  <c:v>0.12001340931947703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DF-4432-AA53-091857B79860}"/>
            </c:ext>
          </c:extLst>
        </c:ser>
        <c:ser>
          <c:idx val="5"/>
          <c:order val="5"/>
          <c:tx>
            <c:strRef>
              <c:f>Blad1!$H$5</c:f>
              <c:strCache>
                <c:ptCount val="1"/>
                <c:pt idx="0">
                  <c:v>40 t/m 54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Blad1!$H$6</c:f>
              <c:numCache>
                <c:formatCode>0.0%</c:formatCode>
                <c:ptCount val="1"/>
                <c:pt idx="0">
                  <c:v>0.17281260476030841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DF-4432-AA53-091857B79860}"/>
            </c:ext>
          </c:extLst>
        </c:ser>
        <c:ser>
          <c:idx val="6"/>
          <c:order val="6"/>
          <c:tx>
            <c:strRef>
              <c:f>Blad1!$I$5</c:f>
              <c:strCache>
                <c:ptCount val="1"/>
                <c:pt idx="0">
                  <c:v>55 t/m 64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Blad1!$I$6</c:f>
              <c:numCache>
                <c:formatCode>0.0%</c:formatCode>
                <c:ptCount val="1"/>
                <c:pt idx="0">
                  <c:v>0.20030170968823333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DF-4432-AA53-091857B79860}"/>
            </c:ext>
          </c:extLst>
        </c:ser>
        <c:ser>
          <c:idx val="7"/>
          <c:order val="7"/>
          <c:tx>
            <c:strRef>
              <c:f>Blad1!$J$5</c:f>
              <c:strCache>
                <c:ptCount val="1"/>
                <c:pt idx="0">
                  <c:v>65+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Blad1!$J$6</c:f>
              <c:numCache>
                <c:formatCode>0.0%</c:formatCode>
                <c:ptCount val="1"/>
                <c:pt idx="0">
                  <c:v>0.23835065370432451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DF-4432-AA53-091857B79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0879567"/>
        <c:axId val="200879983"/>
      </c:barChart>
      <c:catAx>
        <c:axId val="20087956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0879983"/>
        <c:crosses val="autoZero"/>
        <c:auto val="1"/>
        <c:lblAlgn val="ctr"/>
        <c:lblOffset val="100"/>
        <c:noMultiLvlLbl val="0"/>
      </c:catAx>
      <c:valAx>
        <c:axId val="20087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0879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46872611541358E-2"/>
          <c:y val="0.92743634742753733"/>
          <c:w val="0.89999997274226939"/>
          <c:h val="6.328597007423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331D9-A5A1-40E2-B0C2-126BCB0E95C6}" type="datetimeFigureOut">
              <a:rPr lang="nl-NL" smtClean="0"/>
              <a:t>3-6-2022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00745-2EE1-4F4F-89E0-8942A9C92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49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3-6-2022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CDCA036-7584-4922-8586-D27143D5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E66D-2C39-4125-8AF3-537C50A9B782}" type="datetimeFigureOut">
              <a:rPr lang="nl-NL" smtClean="0"/>
              <a:t>3-6-2022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D78A8D-7113-4B1E-BA95-8B20E9AA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BFDDC8-91C5-4B4C-BB1A-57FFAF98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9910-0118-41D0-B885-A5945F792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57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3-6-2022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b.incijfers.nl/viewer/" TargetMode="External"/><Relationship Id="rId2" Type="http://schemas.openxmlformats.org/officeDocument/2006/relationships/hyperlink" Target="https://tilburg.incijfers.nl/dashboard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oozo.nl/" TargetMode="External"/><Relationship Id="rId4" Type="http://schemas.openxmlformats.org/officeDocument/2006/relationships/hyperlink" Target="https://www.cbs.nl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scriptie.nl/4c-model-marketingmix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790021" y="246850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Inrichting van een gebied </a:t>
            </a:r>
            <a:endParaRPr kumimoji="0" lang="nl-NL" sz="4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6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Doelgroepanalyse</a:t>
            </a: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Beleid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Groen in de stad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Ontwerpen </a:t>
            </a:r>
            <a:endParaRPr kumimoji="0" lang="nl-NL" sz="16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2032961" y="1826743"/>
            <a:ext cx="3822007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  <a:endParaRPr lang="nl-NL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Deskresearch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Fieldresearch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4C’s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72190"/>
              </p:ext>
            </p:extLst>
          </p:nvPr>
        </p:nvGraphicFramePr>
        <p:xfrm>
          <a:off x="987932" y="6006621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07250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075851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</a:rPr>
              <a:t>Kennistoets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Projectverslag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</a:rPr>
              <a:t>Presentatie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19071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Fieldresearch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(Primair onderzoek)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282365" y="1958370"/>
          <a:ext cx="10071435" cy="40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7419">
                <a:tc>
                  <a:txBody>
                    <a:bodyPr/>
                    <a:lstStyle/>
                    <a:p>
                      <a:pPr marL="914400" lvl="1" indent="-457200">
                        <a:buFont typeface="Wingdings" panose="05000000000000000000" pitchFamily="2" charset="2"/>
                        <a:buChar char="§"/>
                      </a:pPr>
                      <a:r>
                        <a:rPr lang="nl-NL" sz="3200" b="1" u="sng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Kwali</a:t>
                      </a:r>
                      <a:r>
                        <a:rPr lang="nl-NL" sz="3200" b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tatief</a:t>
                      </a:r>
                      <a:r>
                        <a:rPr lang="nl-NL" sz="3200" b="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marktonderzoek</a:t>
                      </a:r>
                    </a:p>
                    <a:p>
                      <a:pPr marL="914400" lvl="1" indent="-457200">
                        <a:buFont typeface="Wingdings" panose="05000000000000000000" pitchFamily="2" charset="2"/>
                        <a:buChar char="§"/>
                      </a:pPr>
                      <a:endParaRPr lang="nl-NL" sz="3200" b="0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1" indent="-457200">
                        <a:buFont typeface="Wingdings" panose="05000000000000000000" pitchFamily="2" charset="2"/>
                        <a:buChar char="§"/>
                      </a:pPr>
                      <a:r>
                        <a:rPr lang="nl-NL" sz="3200" b="1" u="sng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Kwanti</a:t>
                      </a:r>
                      <a:r>
                        <a:rPr lang="nl-NL" sz="3200" b="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tatief marktonderzoek</a:t>
                      </a:r>
                      <a:endParaRPr lang="nl-NL" sz="3200" b="1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9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Fieldresearch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(Primair onderzoek)</a:t>
            </a:r>
          </a:p>
        </p:txBody>
      </p:sp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71074" y="2245895"/>
            <a:ext cx="108605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b="1" u="sng" dirty="0"/>
              <a:t>Kwali</a:t>
            </a:r>
            <a:r>
              <a:rPr lang="nl-NL" sz="2800" dirty="0"/>
              <a:t>tatief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 dirty="0"/>
              <a:t>Kleinschalig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 dirty="0"/>
              <a:t>Meestal basis van kwantitatief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 dirty="0"/>
              <a:t>Onderzoek wordt in tekst uitgedrukt</a:t>
            </a:r>
          </a:p>
          <a:p>
            <a:pPr lvl="1"/>
            <a:endParaRPr lang="nl-NL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3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Fieldresearch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(Primair onderzoek)</a:t>
            </a:r>
          </a:p>
        </p:txBody>
      </p:sp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71074" y="2245895"/>
            <a:ext cx="108605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b="1" u="sng"/>
              <a:t>Kwanti</a:t>
            </a:r>
            <a:r>
              <a:rPr lang="nl-NL" sz="2800"/>
              <a:t>tatief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/>
              <a:t>Grootschalig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/>
              <a:t>Onderzoek wordt in getallen uitgedrukt (statistische analyse)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nl-NL" sz="2800" b="1"/>
          </a:p>
          <a:p>
            <a:endParaRPr lang="nl-NL"/>
          </a:p>
        </p:txBody>
      </p:sp>
      <p:pic>
        <p:nvPicPr>
          <p:cNvPr id="6" name="Picture 2" descr="http://www.oostveen.net/images/HellevoetBevpirami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03" y="3743100"/>
            <a:ext cx="3974392" cy="23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0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Fieldresearch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(Primair onderzoek)</a:t>
            </a:r>
          </a:p>
        </p:txBody>
      </p:sp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66537" y="1774656"/>
            <a:ext cx="1086050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NL" sz="2800" b="1"/>
              <a:t>Soorten fieldresearch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/>
              <a:t>Observatie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/>
              <a:t>Experiment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/>
              <a:t>Enquête 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Persoonlijke-, schriftelijke-, telefonische enquête	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Online enquête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Panel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/>
              <a:t>Interview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Gestructureerde, persoonlijke interview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Ongestructureerde, persoonlijk interview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Groepsinterview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nl-NL" sz="2800" b="1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57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Betrouwbaarheid en validiteit</a:t>
            </a:r>
            <a:r>
              <a:rPr lang="nl-NL"/>
              <a:t>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66537" y="1774656"/>
            <a:ext cx="108605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NL" sz="2000" b="1" dirty="0"/>
              <a:t>Betrouwbaarheid</a:t>
            </a:r>
          </a:p>
          <a:p>
            <a:pPr lvl="2"/>
            <a:r>
              <a:rPr lang="nl-NL" sz="2000" dirty="0"/>
              <a:t>Kloppen de uitkomsten en/of gebruik je het juiste meetinstrument</a:t>
            </a:r>
          </a:p>
          <a:p>
            <a:pPr lvl="2"/>
            <a:endParaRPr lang="nl-NL" sz="2000" b="1" dirty="0"/>
          </a:p>
          <a:p>
            <a:pPr lvl="2"/>
            <a:r>
              <a:rPr lang="nl-NL" sz="2000" dirty="0"/>
              <a:t>“Als ik hetzelfde nog een keer zo zou onderzoeken en de omstandigheden zijn niet veranderd, krijg ik dan dezelfde uitslag?”</a:t>
            </a:r>
            <a:endParaRPr lang="nl-NL" sz="2000" b="1" dirty="0"/>
          </a:p>
          <a:p>
            <a:pPr lvl="2"/>
            <a:endParaRPr lang="nl-NL" sz="2000" b="1" dirty="0"/>
          </a:p>
          <a:p>
            <a:r>
              <a:rPr lang="nl-NL" sz="1400" dirty="0"/>
              <a:t>	</a:t>
            </a:r>
            <a:r>
              <a:rPr lang="nl-NL" sz="2000" b="1" dirty="0"/>
              <a:t>Validiteit</a:t>
            </a:r>
          </a:p>
          <a:p>
            <a:r>
              <a:rPr lang="nl-NL" sz="2000" b="1" dirty="0"/>
              <a:t>	</a:t>
            </a:r>
            <a:r>
              <a:rPr lang="nl-NL" sz="2000" dirty="0"/>
              <a:t>Meet wat je wil weten?</a:t>
            </a:r>
          </a:p>
          <a:p>
            <a:endParaRPr lang="nl-NL" sz="2000" b="1" dirty="0"/>
          </a:p>
          <a:p>
            <a:r>
              <a:rPr lang="nl-NL" sz="2000" dirty="0"/>
              <a:t>	“Geven de resultaten uit mijn onderzoek antwoord op hetgeen wat ik wil 	onderzoeken?”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22349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Betrouwbaarheid en validiteit</a:t>
            </a:r>
            <a:r>
              <a:rPr lang="nl-NL"/>
              <a:t> </a:t>
            </a:r>
          </a:p>
        </p:txBody>
      </p:sp>
      <p:pic>
        <p:nvPicPr>
          <p:cNvPr id="1026" name="Picture 2" descr="Betrouwbaarheid en validiteit « Petersnijders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80" y="1690688"/>
            <a:ext cx="7691639" cy="31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1066799" y="1076587"/>
            <a:ext cx="86522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Deskresearch BSO </a:t>
            </a:r>
            <a:r>
              <a:rPr lang="nl-NL" sz="4400" b="1" dirty="0" err="1">
                <a:latin typeface="+mj-lt"/>
                <a:ea typeface="+mj-ea"/>
                <a:cs typeface="+mj-cs"/>
              </a:rPr>
              <a:t>Monopole</a:t>
            </a:r>
            <a:r>
              <a:rPr lang="nl-NL" sz="4400" b="1" dirty="0">
                <a:latin typeface="+mj-lt"/>
                <a:ea typeface="+mj-ea"/>
                <a:cs typeface="+mj-cs"/>
              </a:rPr>
              <a:t> (Harmoniepark)</a:t>
            </a:r>
            <a:r>
              <a:rPr lang="en-US" sz="4400" b="1" dirty="0">
                <a:latin typeface="+mj-lt"/>
                <a:ea typeface="+mj-ea"/>
                <a:cs typeface="+mj-cs"/>
              </a:rPr>
              <a:t>	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	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</a:p>
        </p:txBody>
      </p:sp>
      <p:pic>
        <p:nvPicPr>
          <p:cNvPr id="1026" name="Picture 2" descr="CulTuur BSO Monopole in Tilburg Centrum | Kinderstad Tilburg">
            <a:extLst>
              <a:ext uri="{FF2B5EF4-FFF2-40B4-BE49-F238E27FC236}">
                <a16:creationId xmlns:a16="http://schemas.microsoft.com/office/drawing/2014/main" id="{058AD539-919E-D365-4AB5-9EBE939B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16" y="1799862"/>
            <a:ext cx="4614224" cy="331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8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Wensen van de doelgroep?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5377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Doelgroepanalyse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Lokaal Adverteren | Adverteer lokaal en bereik jouw relevan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01" y="2992582"/>
            <a:ext cx="3107932" cy="310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lTuur BSO Monopole in Tilburg Centrum | Kinderstad Tilburg">
            <a:extLst>
              <a:ext uri="{FF2B5EF4-FFF2-40B4-BE49-F238E27FC236}">
                <a16:creationId xmlns:a16="http://schemas.microsoft.com/office/drawing/2014/main" id="{5B941F5E-40CD-F8D7-33AC-C919D9C1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54" y="2688904"/>
            <a:ext cx="2785849" cy="200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010ED49-89BD-2375-DBC8-1950C6982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447" y="2013854"/>
            <a:ext cx="3481353" cy="23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8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Wensen van de doelgroep?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Wat voor data kan je vinden voor deskresearch?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38200" y="2503003"/>
            <a:ext cx="826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Demografische gegevens </a:t>
            </a:r>
            <a:r>
              <a:rPr lang="nl-NL" sz="320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voor Tilburg, wijk en doelgroep </a:t>
            </a:r>
          </a:p>
        </p:txBody>
      </p:sp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2373959" y="3376010"/>
          <a:ext cx="7478700" cy="197323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739350">
                  <a:extLst>
                    <a:ext uri="{9D8B030D-6E8A-4147-A177-3AD203B41FA5}">
                      <a16:colId xmlns:a16="http://schemas.microsoft.com/office/drawing/2014/main" val="1696967166"/>
                    </a:ext>
                  </a:extLst>
                </a:gridCol>
                <a:gridCol w="3739350">
                  <a:extLst>
                    <a:ext uri="{9D8B030D-6E8A-4147-A177-3AD203B41FA5}">
                      <a16:colId xmlns:a16="http://schemas.microsoft.com/office/drawing/2014/main" val="1720692009"/>
                    </a:ext>
                  </a:extLst>
                </a:gridCol>
              </a:tblGrid>
              <a:tr h="197323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/>
                        <a:t>Inwonersaantal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/>
                        <a:t>Geslacht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/>
                        <a:t>Leeftijd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/>
                        <a:t>Inkomen</a:t>
                      </a:r>
                      <a:endParaRPr lang="nl-NL" sz="28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nl-NL" sz="2800"/>
                        <a:t>Herkomst</a:t>
                      </a:r>
                    </a:p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nl-NL" sz="2800"/>
                        <a:t>Burgerlijke staat</a:t>
                      </a:r>
                    </a:p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nl-NL" sz="2800"/>
                        <a:t>Opleiding</a:t>
                      </a:r>
                    </a:p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nl-NL" sz="2800"/>
                        <a:t>Gezinssamenstelling</a:t>
                      </a:r>
                      <a:endParaRPr lang="nl-NL" sz="28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5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56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Wensen van de doelgroep?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Wat voor data kan je vinden voor deskresearch?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38200" y="2503003"/>
            <a:ext cx="852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FF0000"/>
                </a:solidFill>
                <a:latin typeface="Agency FB" panose="020B0503020202020204" pitchFamily="34" charset="0"/>
              </a:rPr>
              <a:t>Fysieke en sociale gegevens </a:t>
            </a:r>
            <a:r>
              <a:rPr lang="nl-NL" sz="320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voor Tilburg, wijk en doelgroep </a:t>
            </a:r>
          </a:p>
        </p:txBody>
      </p:sp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3475755" y="3454387"/>
          <a:ext cx="3739350" cy="197323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739350">
                  <a:extLst>
                    <a:ext uri="{9D8B030D-6E8A-4147-A177-3AD203B41FA5}">
                      <a16:colId xmlns:a16="http://schemas.microsoft.com/office/drawing/2014/main" val="1696967166"/>
                    </a:ext>
                  </a:extLst>
                </a:gridCol>
              </a:tblGrid>
              <a:tr h="197323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 b="1" kern="1200">
                          <a:solidFill>
                            <a:schemeClr val="lt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Leefbaarheid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>
                          <a:latin typeface="Agency FB" panose="020B0503020202020204" pitchFamily="34" charset="0"/>
                        </a:rPr>
                        <a:t>Sociale</a:t>
                      </a:r>
                      <a:r>
                        <a:rPr lang="nl-NL" sz="2800" baseline="0">
                          <a:latin typeface="Agency FB" panose="020B0503020202020204" pitchFamily="34" charset="0"/>
                        </a:rPr>
                        <a:t> veiligheid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 baseline="0">
                          <a:latin typeface="Agency FB" panose="020B0503020202020204" pitchFamily="34" charset="0"/>
                        </a:rPr>
                        <a:t>Overlast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 baseline="0">
                          <a:latin typeface="Agency FB" panose="020B0503020202020204" pitchFamily="34" charset="0"/>
                        </a:rPr>
                        <a:t>…</a:t>
                      </a:r>
                      <a:endParaRPr lang="nl-NL" sz="28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5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12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>
            <a:normAutofit/>
          </a:bodyPr>
          <a:lstStyle/>
          <a:p>
            <a:r>
              <a:rPr lang="nl-NL" dirty="0"/>
              <a:t>Terugblik vorige week</a:t>
            </a:r>
          </a:p>
          <a:p>
            <a:r>
              <a:rPr lang="nl-NL" dirty="0"/>
              <a:t>LA 2 ‘Marktonderzoek’</a:t>
            </a:r>
          </a:p>
          <a:p>
            <a:r>
              <a:rPr lang="nl-NL" dirty="0"/>
              <a:t>Deskresearch</a:t>
            </a:r>
          </a:p>
          <a:p>
            <a:r>
              <a:rPr lang="nl-NL" dirty="0"/>
              <a:t>Fieldresearch</a:t>
            </a:r>
          </a:p>
          <a:p>
            <a:r>
              <a:rPr lang="nl-NL" dirty="0"/>
              <a:t>4C’s</a:t>
            </a:r>
          </a:p>
        </p:txBody>
      </p:sp>
      <p:pic>
        <p:nvPicPr>
          <p:cNvPr id="4" name="Picture 2" descr="Plan Transparent Png - Planning Icon Png, Png Download - kindpng">
            <a:extLst>
              <a:ext uri="{FF2B5EF4-FFF2-40B4-BE49-F238E27FC236}">
                <a16:creationId xmlns:a16="http://schemas.microsoft.com/office/drawing/2014/main" id="{229A85DB-E381-17C0-FCBD-21118620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65" y="1277374"/>
            <a:ext cx="3483559" cy="36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Interessante websites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Waar kan je data vinden voor deskresearch?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38200" y="2503003"/>
            <a:ext cx="859722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Tilburg in cijfers:  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  <a:hlinkClick r:id="rId2"/>
              </a:rPr>
              <a:t>https://tilburg.incijfers.nl/dashboard/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Stadsmonitor: 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  <a:hlinkClick r:id="rId3"/>
              </a:rPr>
              <a:t>https://tb.incijfers.nl/viewer/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Centraal Bureau voor de Statistiek: 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  <a:hlinkClick r:id="rId4"/>
              </a:rPr>
              <a:t>https://www.cbs.nl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err="1">
                <a:solidFill>
                  <a:srgbClr val="0070C0"/>
                </a:solidFill>
                <a:latin typeface="Agency FB" panose="020B0503020202020204" pitchFamily="34" charset="0"/>
              </a:rPr>
              <a:t>Oozo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: 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  <a:hlinkClick r:id="rId5"/>
              </a:rPr>
              <a:t>https://www.oozo.nl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871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Wensen van de doelgroep?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Hoe verwerk je de data?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4" descr="https://c.s-microsoft.com/nl-nl/CMSImages/Image_PictureOfData_713x389.png?version=8b515ddf-a7c3-41d3-672a-b3615f617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32" y="2795391"/>
            <a:ext cx="5539100" cy="30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78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latin typeface="+mj-lt"/>
                <a:ea typeface="+mj-ea"/>
                <a:cs typeface="+mj-cs"/>
              </a:rPr>
              <a:t>Presentatietechnieken</a:t>
            </a:r>
            <a:endParaRPr lang="en-US" sz="2800"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Inwoners </a:t>
            </a:r>
            <a:r>
              <a:rPr lang="nl-NL" sz="3600" b="1" i="1">
                <a:solidFill>
                  <a:schemeClr val="tx2">
                    <a:lumMod val="75000"/>
                  </a:schemeClr>
                </a:solidFill>
                <a:latin typeface="+mj-lt"/>
              </a:rPr>
              <a:t>De Blaak</a:t>
            </a:r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 als voorbeeld</a:t>
            </a:r>
            <a:endParaRPr lang="nl-NL" sz="2400" b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36" y="2587130"/>
            <a:ext cx="6172567" cy="2874894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470910" y="5388968"/>
            <a:ext cx="9014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1400">
                <a:solidFill>
                  <a:schemeClr val="tx2">
                    <a:lumMod val="75000"/>
                  </a:schemeClr>
                </a:solidFill>
                <a:latin typeface="+mj-lt"/>
              </a:rPr>
              <a:t>Bron: www.cbs.nl</a:t>
            </a:r>
            <a:endParaRPr lang="nl-NL" sz="105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012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latin typeface="+mj-lt"/>
                <a:ea typeface="+mj-ea"/>
                <a:cs typeface="+mj-cs"/>
              </a:rPr>
              <a:t>Presentatietechnieken</a:t>
            </a:r>
            <a:endParaRPr lang="en-US" sz="2800"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Cirkeldiagram</a:t>
            </a:r>
            <a:endParaRPr lang="nl-NL" sz="2400" b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56" y="1690689"/>
            <a:ext cx="7207530" cy="42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7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latin typeface="+mj-lt"/>
                <a:ea typeface="+mj-ea"/>
                <a:cs typeface="+mj-cs"/>
              </a:rPr>
              <a:t>Presentatietechnieken</a:t>
            </a:r>
            <a:endParaRPr lang="en-US" sz="2800"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Staafdiagram</a:t>
            </a:r>
            <a:endParaRPr lang="nl-NL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Grafiek 4"/>
          <p:cNvGraphicFramePr>
            <a:graphicFrameLocks/>
          </p:cNvGraphicFramePr>
          <p:nvPr/>
        </p:nvGraphicFramePr>
        <p:xfrm>
          <a:off x="3795853" y="1690689"/>
          <a:ext cx="7337368" cy="410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294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Opdracht</a:t>
            </a:r>
            <a:endParaRPr lang="en-US" sz="2800" dirty="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lphaLcParenR"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Onderzoek minimaal 8 demografische gegevens van Tilburg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Onderzoek minimaal 8 demografische gegevens van twee aangrenzende wijken aan de BSO. 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Wat kan je vinden over de leefbaarheid in de gekozen wijken? </a:t>
            </a:r>
            <a:r>
              <a:rPr lang="nl-NL" sz="24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Tip: gebruik de website van Stadsmonitor Tilburg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Wat voor eerste conclusies kan je trekken uit het onderzoek van vraag a, b en c?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Stuur de uitgewerkte conclusies naar Robbin </a:t>
            </a:r>
            <a:r>
              <a:rPr lang="nl-NL" sz="2400" b="1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(uiterlijk volgende week woensdag)</a:t>
            </a:r>
          </a:p>
          <a:p>
            <a:pPr algn="just"/>
            <a:endParaRPr lang="nl-NL" sz="2400" b="1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Vragen/uitwerking fieldresearch moet vóór woensdag, opdracht deskresearch op woensdag aangeleverd worden.</a:t>
            </a:r>
            <a:endParaRPr lang="nl-NL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4883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>
                <a16:creationId xmlns:a16="http://schemas.microsoft.com/office/drawing/2014/main" id="{A78D92C8-7B2A-BEE8-B453-1EB17802C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398" y="717376"/>
            <a:ext cx="5376974" cy="1046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Leerdoelen</a:t>
            </a:r>
          </a:p>
          <a:p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marktonderzoek opzetten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doelgroep analyse maken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De resultaten van een marktonderzoek verwerken 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E9A1A93-550E-41CB-565D-A138E071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54" y="1852168"/>
            <a:ext cx="5380618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</a:p>
          <a:p>
            <a:pPr eaLnBrk="0" hangingPunct="0"/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verslag dat bestaat uit 2 onderdelen: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Excel verslag waarin je de doelgroep van de opdrachtgever analyseert en grafisch presenteert.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B050"/>
                </a:solidFill>
                <a:latin typeface="+mj-lt"/>
                <a:ea typeface="Calibri" pitchFamily="34" charset="0"/>
                <a:cs typeface="Arial" charset="0"/>
              </a:rPr>
              <a:t>Een aanbeveling op basis van de 4C’s. </a:t>
            </a:r>
          </a:p>
          <a:p>
            <a:pPr eaLnBrk="0" hangingPunct="0"/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In het verslag komt het volgende aan bod: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Deskresearch met daarin minimaal 8 demografische gegevens (zie PowerPoint “Deskresearch Spoorzone”). Verwerk ze in een diagram.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B050"/>
                </a:solidFill>
                <a:latin typeface="+mj-lt"/>
                <a:ea typeface="Calibri" pitchFamily="34" charset="0"/>
                <a:cs typeface="Arial" charset="0"/>
              </a:rPr>
              <a:t>Een beschrijving van de 4C’s voor het gebied de Spoorzone.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B050"/>
                </a:solidFill>
                <a:latin typeface="+mj-lt"/>
                <a:ea typeface="Calibri" pitchFamily="34" charset="0"/>
                <a:cs typeface="Arial" charset="0"/>
              </a:rPr>
              <a:t>Een aanbeveling voor de opdrachtgever op basis van de externe data, dit wederom m.b.v. de 4C’s.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Bronvermelding.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5DA9D509-9309-ADE3-16F5-D682E761A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246" y="441995"/>
            <a:ext cx="4044241" cy="2492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Samenwerken</a:t>
            </a:r>
            <a:endParaRPr lang="nl-NL" sz="1200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Dit product maak je met je groepje.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Je wordt een </a:t>
            </a:r>
            <a:r>
              <a:rPr lang="nl-NL" sz="1200">
                <a:latin typeface="+mj-lt"/>
                <a:ea typeface="Calibri" pitchFamily="34" charset="0"/>
                <a:cs typeface="Arial" panose="020B0604020202020204" pitchFamily="34" charset="0"/>
              </a:rPr>
              <a:t>groepje feedbackfriends </a:t>
            </a: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latin typeface="+mj-lt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Intro LA = vrijdag 20 mei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Deadline = vrijdag 3 juni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Feedbackfriends = vrijdag 10 juni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C6B505B6-87F3-1A7D-0B7E-6351735DF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340" y="3061883"/>
            <a:ext cx="4044241" cy="576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Bijeenkomsten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Les over Marktonderzoek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Les over Deskresearch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E4DCCE1-7A2A-F30A-7440-CC510BA53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570" y="3928011"/>
            <a:ext cx="4044241" cy="53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1163638" algn="l"/>
              </a:tabLst>
            </a:pPr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Bronnen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PowerPoint van lessen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Websites uit de PPT “Deskresearch Spoorzone”</a:t>
            </a:r>
          </a:p>
        </p:txBody>
      </p:sp>
      <p:sp>
        <p:nvSpPr>
          <p:cNvPr id="23" name="Tekstvak 23">
            <a:extLst>
              <a:ext uri="{FF2B5EF4-FFF2-40B4-BE49-F238E27FC236}">
                <a16:creationId xmlns:a16="http://schemas.microsoft.com/office/drawing/2014/main" id="{BD698435-1FDB-1667-6B53-2549AE7F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54" y="147025"/>
            <a:ext cx="9148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2122 IRG LA2 Marktonderzoek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402839E4-1FAF-C57C-760C-B32111B0C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805" r="10840"/>
          <a:stretch/>
        </p:blipFill>
        <p:spPr>
          <a:xfrm>
            <a:off x="617740" y="703605"/>
            <a:ext cx="365691" cy="50385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A1178801-B41C-75FB-8D68-EC1F5954B3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868" y="1852168"/>
            <a:ext cx="336563" cy="410721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1F5510FA-8E72-76DF-6170-F9E8BC45F1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107" y="4279622"/>
            <a:ext cx="363900" cy="568913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F326EBD-A3F6-D6B2-77DA-83C683B252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9247" y="703605"/>
            <a:ext cx="447500" cy="30511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95DB1907-E7CF-AA55-2083-7AEDF4AEBB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400" y="4024133"/>
            <a:ext cx="426075" cy="414073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5F0F786-067C-7562-4071-297FA8776E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7050" t="33024" r="61669" b="30375"/>
          <a:stretch/>
        </p:blipFill>
        <p:spPr>
          <a:xfrm>
            <a:off x="6868251" y="3064522"/>
            <a:ext cx="396240" cy="383141"/>
          </a:xfrm>
          <a:prstGeom prst="rect">
            <a:avLst/>
          </a:prstGeom>
        </p:spPr>
      </p:pic>
      <p:sp>
        <p:nvSpPr>
          <p:cNvPr id="30" name="Rectangle 4">
            <a:extLst>
              <a:ext uri="{FF2B5EF4-FFF2-40B4-BE49-F238E27FC236}">
                <a16:creationId xmlns:a16="http://schemas.microsoft.com/office/drawing/2014/main" id="{C76135A0-1DA1-3DCC-D59F-FF69EFBE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54" y="4279622"/>
            <a:ext cx="5380618" cy="2154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Leerpad	</a:t>
            </a:r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	</a:t>
            </a:r>
            <a:r>
              <a:rPr lang="nl-NL" sz="1200" b="1" dirty="0">
                <a:ea typeface="Calibri" pitchFamily="34" charset="0"/>
                <a:cs typeface="Arial" charset="0"/>
              </a:rPr>
              <a:t>	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Gebruik voor je deskresearch o.a. de websites uit de PPT “Deskresearch Spoorzone”.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Onderzoek het gebied van jullie groep op minimaal 8 demografische gegevens (zie PPT).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Verwerk de gegevens in Excel met bijpassende diagrammen.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B050"/>
                </a:solidFill>
                <a:latin typeface="+mn-lt"/>
                <a:ea typeface="Calibri" pitchFamily="34" charset="0"/>
                <a:cs typeface="Arial" charset="0"/>
              </a:rPr>
              <a:t>Beschrijf de 4C’s van de Spoorzone op dit moment.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B050"/>
                </a:solidFill>
                <a:latin typeface="+mn-lt"/>
                <a:ea typeface="Calibri" pitchFamily="34" charset="0"/>
                <a:cs typeface="Arial" charset="0"/>
              </a:rPr>
              <a:t>Schrijf een aanbeveling m.b.v. de 4C’s en jullie externe data voor de opdrachtgever.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Zorg voor een overzichtelijk Excel verslag waarin alle eerder genoemde punten aan bod komen.</a:t>
            </a:r>
          </a:p>
        </p:txBody>
      </p:sp>
      <p:pic>
        <p:nvPicPr>
          <p:cNvPr id="31" name="Afbeelding 2" descr="Afbeelding met binnen&#10;&#10;Beschrijving is gegenereerd met hoge betrouwbaarheid">
            <a:extLst>
              <a:ext uri="{FF2B5EF4-FFF2-40B4-BE49-F238E27FC236}">
                <a16:creationId xmlns:a16="http://schemas.microsoft.com/office/drawing/2014/main" id="{39E5154F-DA9F-66D9-054A-E8674E1294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0783" y="4565104"/>
            <a:ext cx="1581597" cy="1507197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3F728EBB-431E-EA55-C38E-C0FC549FFDE2}"/>
              </a:ext>
            </a:extLst>
          </p:cNvPr>
          <p:cNvSpPr txBox="1"/>
          <p:nvPr/>
        </p:nvSpPr>
        <p:spPr>
          <a:xfrm>
            <a:off x="8976320" y="4686669"/>
            <a:ext cx="307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adviseren jullie de opdrachtgever op het gebied van marketing? </a:t>
            </a:r>
          </a:p>
        </p:txBody>
      </p:sp>
    </p:spTree>
    <p:extLst>
      <p:ext uri="{BB962C8B-B14F-4D97-AF65-F5344CB8AC3E}">
        <p14:creationId xmlns:p14="http://schemas.microsoft.com/office/powerpoint/2010/main" val="796060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De 4 C’s verwerken</a:t>
            </a:r>
          </a:p>
        </p:txBody>
      </p:sp>
      <p:pic>
        <p:nvPicPr>
          <p:cNvPr id="1026" name="Picture 2" descr="4c model marketing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27" y="1490568"/>
            <a:ext cx="8129746" cy="34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76" y="2677418"/>
            <a:ext cx="3942283" cy="3353207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838200" y="1600200"/>
            <a:ext cx="7162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  <a:cs typeface="+mn-cs"/>
              </a:rPr>
              <a:t>4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940290" y="2892946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Personeel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(5e)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339" y="2827797"/>
            <a:ext cx="571630" cy="53040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40290" y="4142251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Presentatie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(6e)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63" y="3892298"/>
            <a:ext cx="1316153" cy="837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0290" y="5430462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Paarse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koe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(7e)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67" y="5058028"/>
            <a:ext cx="819975" cy="822586"/>
          </a:xfrm>
          <a:prstGeom prst="rect">
            <a:avLst/>
          </a:prstGeom>
        </p:spPr>
      </p:pic>
      <p:pic>
        <p:nvPicPr>
          <p:cNvPr id="1030" name="Picture 6" descr="Afbeeldingsresultaat voor plus sig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02" b="89534" l="0" r="95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7" y="3838164"/>
            <a:ext cx="1077456" cy="11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838200" y="1586251"/>
            <a:ext cx="716279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  <a:cs typeface="+mn-cs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Oude marketingmix </a:t>
            </a:r>
            <a:r>
              <a:rPr lang="nl-NL" dirty="0"/>
              <a:t>– </a:t>
            </a:r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43381" y="1264436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1600201" y="1695852"/>
            <a:ext cx="9401174" cy="1587500"/>
            <a:chOff x="1428751" y="1222375"/>
            <a:chExt cx="9401174" cy="1587500"/>
          </a:xfrm>
        </p:grpSpPr>
        <p:grpSp>
          <p:nvGrpSpPr>
            <p:cNvPr id="9" name="Groep 8"/>
            <p:cNvGrpSpPr/>
            <p:nvPr/>
          </p:nvGrpSpPr>
          <p:grpSpPr>
            <a:xfrm>
              <a:off x="4819651" y="1409700"/>
              <a:ext cx="6010274" cy="1400175"/>
              <a:chOff x="5254172" y="1295400"/>
              <a:chExt cx="4876796" cy="1219655"/>
            </a:xfrm>
          </p:grpSpPr>
          <p:pic>
            <p:nvPicPr>
              <p:cNvPr id="11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18"/>
              <a:stretch/>
            </p:blipFill>
            <p:spPr bwMode="auto">
              <a:xfrm>
                <a:off x="5254172" y="1295856"/>
                <a:ext cx="2438398" cy="1218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982"/>
              <a:stretch/>
            </p:blipFill>
            <p:spPr bwMode="auto">
              <a:xfrm>
                <a:off x="7692570" y="1295400"/>
                <a:ext cx="2438398" cy="1219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itel 1"/>
            <p:cNvSpPr txBox="1">
              <a:spLocks/>
            </p:cNvSpPr>
            <p:nvPr/>
          </p:nvSpPr>
          <p:spPr bwMode="auto">
            <a:xfrm>
              <a:off x="1428751" y="1222375"/>
              <a:ext cx="3390900" cy="132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9pPr>
            </a:lstStyle>
            <a:p>
              <a:pPr algn="l"/>
              <a:r>
                <a:rPr lang="nl-NL" sz="5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De 4 P’s</a:t>
              </a:r>
            </a:p>
          </p:txBody>
        </p:sp>
      </p:grpSp>
      <p:pic>
        <p:nvPicPr>
          <p:cNvPr id="13" name="Picture 2" descr="Afbeeldingsresultaat voor 4 c'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7293"/>
            <a:ext cx="10163175" cy="15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1600201" y="1695329"/>
            <a:ext cx="9401174" cy="1587500"/>
            <a:chOff x="1428751" y="1222375"/>
            <a:chExt cx="9401174" cy="1587500"/>
          </a:xfrm>
        </p:grpSpPr>
        <p:grpSp>
          <p:nvGrpSpPr>
            <p:cNvPr id="15" name="Groep 14"/>
            <p:cNvGrpSpPr/>
            <p:nvPr/>
          </p:nvGrpSpPr>
          <p:grpSpPr>
            <a:xfrm>
              <a:off x="4819651" y="1409700"/>
              <a:ext cx="6010274" cy="1400175"/>
              <a:chOff x="5254172" y="1295400"/>
              <a:chExt cx="4876796" cy="1219655"/>
            </a:xfrm>
          </p:grpSpPr>
          <p:pic>
            <p:nvPicPr>
              <p:cNvPr id="17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18"/>
              <a:stretch/>
            </p:blipFill>
            <p:spPr bwMode="auto">
              <a:xfrm>
                <a:off x="5254172" y="1295856"/>
                <a:ext cx="2438398" cy="1218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982"/>
              <a:stretch/>
            </p:blipFill>
            <p:spPr bwMode="auto">
              <a:xfrm>
                <a:off x="7692570" y="1295400"/>
                <a:ext cx="2438398" cy="1219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itel 1"/>
            <p:cNvSpPr txBox="1">
              <a:spLocks/>
            </p:cNvSpPr>
            <p:nvPr/>
          </p:nvSpPr>
          <p:spPr bwMode="auto">
            <a:xfrm>
              <a:off x="1428751" y="1222375"/>
              <a:ext cx="3390900" cy="132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9pPr>
            </a:lstStyle>
            <a:p>
              <a:pPr algn="l"/>
              <a:r>
                <a:rPr lang="nl-NL" sz="5400" b="1" dirty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De 4 P’s</a:t>
              </a:r>
            </a:p>
          </p:txBody>
        </p:sp>
      </p:grpSp>
      <p:sp>
        <p:nvSpPr>
          <p:cNvPr id="19" name="Titel 1"/>
          <p:cNvSpPr txBox="1">
            <a:spLocks/>
          </p:cNvSpPr>
          <p:nvPr/>
        </p:nvSpPr>
        <p:spPr bwMode="auto">
          <a:xfrm>
            <a:off x="1600201" y="4065203"/>
            <a:ext cx="3390900" cy="1325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 sz="54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4 C’s</a:t>
            </a:r>
          </a:p>
        </p:txBody>
      </p:sp>
    </p:spTree>
    <p:extLst>
      <p:ext uri="{BB962C8B-B14F-4D97-AF65-F5344CB8AC3E}">
        <p14:creationId xmlns:p14="http://schemas.microsoft.com/office/powerpoint/2010/main" val="24343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Leerdoelen: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Je kan benoemen wat de wensen zijn van de opdrachtgever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Je kan benoemen wat de wensen zijn van de doelgroep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Je kan relevante externe data verzamelen en analyseren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Je kan deskresearch toepassen op je projectopdracht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Je kan de resultaten van het deskresearch presenteren in tabellen en grafieken.</a:t>
            </a:r>
          </a:p>
        </p:txBody>
      </p:sp>
    </p:spTree>
    <p:extLst>
      <p:ext uri="{BB962C8B-B14F-4D97-AF65-F5344CB8AC3E}">
        <p14:creationId xmlns:p14="http://schemas.microsoft.com/office/powerpoint/2010/main" val="2130005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8"/>
          <a:stretch/>
        </p:blipFill>
        <p:spPr bwMode="auto">
          <a:xfrm>
            <a:off x="3086099" y="1323516"/>
            <a:ext cx="1676401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71998" y="4422503"/>
            <a:ext cx="7023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Open Sans"/>
              </a:rPr>
              <a:t>Welk probleem lost het product op voor de klant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Welk probleem lost mijn product/dienst op bij de doelgroep?</a:t>
            </a:r>
            <a:r>
              <a:rPr lang="nl-NL" dirty="0">
                <a:solidFill>
                  <a:srgbClr val="4D4D4D"/>
                </a:solidFill>
                <a:latin typeface="Open Sans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910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77822" y="4230016"/>
            <a:ext cx="7473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Open Sans"/>
              </a:rPr>
              <a:t>Welk prijs ervaart de klant?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Moet de doelgroep veel moeite doen om in het gebied te komen?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Kost het de doelgroep veel moeite om informatie te krijgen?</a:t>
            </a:r>
          </a:p>
        </p:txBody>
      </p:sp>
      <p:pic>
        <p:nvPicPr>
          <p:cNvPr id="7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3966" r="49691"/>
          <a:stretch/>
        </p:blipFill>
        <p:spPr bwMode="auto">
          <a:xfrm>
            <a:off x="4724347" y="2030557"/>
            <a:ext cx="1696915" cy="21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21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10630" y="4589584"/>
            <a:ext cx="63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Wat is voor de klant het makkelijkst en de beste plek?</a:t>
            </a:r>
          </a:p>
        </p:txBody>
      </p:sp>
      <p:pic>
        <p:nvPicPr>
          <p:cNvPr id="8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25209" r="24252" b="1466"/>
          <a:stretch/>
        </p:blipFill>
        <p:spPr bwMode="auto">
          <a:xfrm>
            <a:off x="6421262" y="2025500"/>
            <a:ext cx="1714500" cy="20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55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5502225" y="4534718"/>
            <a:ext cx="6320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Hoe communiceer ik met de klant?</a:t>
            </a:r>
          </a:p>
          <a:p>
            <a:r>
              <a:rPr lang="nl-NL" b="0" i="0" dirty="0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Community waarop een bezoeker een vraag kan stellen</a:t>
            </a:r>
          </a:p>
          <a:p>
            <a:r>
              <a:rPr lang="nl-NL" b="0" i="0" dirty="0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Inzet van </a:t>
            </a:r>
            <a:r>
              <a:rPr lang="nl-NL" b="0" i="0" dirty="0" err="1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social</a:t>
            </a:r>
            <a:r>
              <a:rPr lang="nl-NL" b="0" i="0" dirty="0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 media</a:t>
            </a:r>
          </a:p>
          <a:p>
            <a:endParaRPr lang="nl-NL" b="0" i="0" dirty="0">
              <a:solidFill>
                <a:srgbClr val="4D4D4D"/>
              </a:solidFill>
              <a:effectLst/>
              <a:latin typeface="Open Sans" panose="020B0606030504020204" pitchFamily="34" charset="0"/>
            </a:endParaRPr>
          </a:p>
          <a:p>
            <a:endParaRPr lang="nl-NL" dirty="0">
              <a:solidFill>
                <a:srgbClr val="4D4D4D"/>
              </a:solidFill>
              <a:latin typeface="Open Sans"/>
            </a:endParaRPr>
          </a:p>
        </p:txBody>
      </p:sp>
      <p:pic>
        <p:nvPicPr>
          <p:cNvPr id="7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3" t="26451"/>
          <a:stretch/>
        </p:blipFill>
        <p:spPr bwMode="auto">
          <a:xfrm>
            <a:off x="8112369" y="2072054"/>
            <a:ext cx="1644057" cy="20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52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61146" y="4419338"/>
            <a:ext cx="632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0070C0"/>
                </a:solidFill>
              </a:rPr>
              <a:t>Het 4C model voor je marketingmix</a:t>
            </a:r>
          </a:p>
          <a:p>
            <a:pPr algn="ctr"/>
            <a:endParaRPr lang="nl-NL" dirty="0">
              <a:hlinkClick r:id="rId3"/>
            </a:endParaRPr>
          </a:p>
          <a:p>
            <a:pPr algn="ctr"/>
            <a:r>
              <a:rPr lang="nl-NL" dirty="0">
                <a:hlinkClick r:id="rId3"/>
              </a:rPr>
              <a:t>https://www.marketingscriptie.nl/4c-model-marketingmix/</a:t>
            </a:r>
            <a:endParaRPr lang="nl-NL" dirty="0">
              <a:solidFill>
                <a:srgbClr val="4D4D4D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51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C0294-1AB5-4C40-936F-1851C366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07" y="16411"/>
            <a:ext cx="10515600" cy="1325563"/>
          </a:xfrm>
        </p:spPr>
        <p:txBody>
          <a:bodyPr/>
          <a:lstStyle/>
          <a:p>
            <a:r>
              <a:rPr lang="nl-NL"/>
              <a:t>Opdracht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19E2B5-57D3-4B93-B9D6-66A19555D9A2}"/>
              </a:ext>
            </a:extLst>
          </p:cNvPr>
          <p:cNvSpPr txBox="1"/>
          <p:nvPr/>
        </p:nvSpPr>
        <p:spPr>
          <a:xfrm>
            <a:off x="426308" y="967072"/>
            <a:ext cx="10441238" cy="5680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 met Yuverta MBO Tilburg wil Ron Ansens, de directeur van BSO </a:t>
            </a:r>
            <a:r>
              <a:rPr lang="nl-NL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Monopole</a:t>
            </a: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ontwerpen voor het stadspark aanleveren bij de gemeente Tilburg waarbij het vergroten van de leefbaarheid en de biodiversiteit centraal moet staan. De ontwerpen zijn onderverdeeld in verschillende thema’s; lifestyle, circulaire economie, vrijetijd, water &amp; energie en stad &amp; wijk.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Circulaire economie 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kan in het gebied in én rondom de BSO zichtbaarheid  gegeven worden aan afvalstromen en reststromen.  </a:t>
            </a:r>
          </a:p>
          <a:p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Lifestyle 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kan je het gebied in én rondom de BSO zo inrichten dat je de zowel de BSO-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 de wijkbewoners aantrekkelijk en gezond laat consumeren en recreëren.</a:t>
            </a:r>
          </a:p>
          <a:p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Stad &amp; wijk 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kun je het park en de directe omgeving rond het park zo herinrichten dat het de buurtbewoners en BSO-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verbindt en dat de buurtbewoners minder last ervaren van (o.a. het verkeer van) de BSO?  </a:t>
            </a:r>
          </a:p>
          <a:p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Vrijetijd 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kan in het gebied in én rondom de BSO meer ruimte komen voor kleinschalige activiteiten voor buurtbewoners, BSO-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hun gasten?   </a:t>
            </a:r>
          </a:p>
          <a:p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&amp; Energie 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BSO zoekt voor het gedeelte in het park waar de kinderen veel spelen een creatieve oplossing voor het grote aanbod van (regen-) water.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85E4649-724B-7898-FAE2-D088E07BEC82}"/>
              </a:ext>
            </a:extLst>
          </p:cNvPr>
          <p:cNvSpPr txBox="1"/>
          <p:nvPr/>
        </p:nvSpPr>
        <p:spPr bwMode="auto">
          <a:xfrm>
            <a:off x="6934703" y="0"/>
            <a:ext cx="5038060" cy="124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4000" i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Vorige </a:t>
            </a:r>
            <a:r>
              <a:rPr lang="nl-NL" sz="40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week:</a:t>
            </a:r>
            <a:r>
              <a:rPr lang="nl-NL" sz="4400" b="1" kern="1200" dirty="0">
                <a:latin typeface="+mj-lt"/>
                <a:ea typeface="+mj-ea"/>
                <a:cs typeface="+mj-cs"/>
              </a:rPr>
              <a:t>	</a:t>
            </a:r>
            <a:r>
              <a:rPr lang="nl-NL" sz="4400" kern="1200" dirty="0">
                <a:latin typeface="+mj-lt"/>
                <a:ea typeface="+mj-ea"/>
                <a:cs typeface="+mj-cs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40280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4BB7D-B0F9-972F-69A5-E455B5A0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IBS Inrichting van een gebied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E041279-58D5-8C5F-E5EC-A07FB82F3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75" y="1467293"/>
            <a:ext cx="4633349" cy="444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76674A8-CA4C-5047-DC4A-281A1E48ED3A}"/>
              </a:ext>
            </a:extLst>
          </p:cNvPr>
          <p:cNvSpPr/>
          <p:nvPr/>
        </p:nvSpPr>
        <p:spPr>
          <a:xfrm>
            <a:off x="838200" y="2731462"/>
            <a:ext cx="671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 dirty="0"/>
              <a:t>LA 2 Marktonderzoek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2213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>
                <a16:creationId xmlns:a16="http://schemas.microsoft.com/office/drawing/2014/main" id="{A78D92C8-7B2A-BEE8-B453-1EB17802C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398" y="717376"/>
            <a:ext cx="5376974" cy="1046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Leerdoelen</a:t>
            </a:r>
          </a:p>
          <a:p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marktonderzoek opzetten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doelgroep analyse maken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De resultaten van een marktonderzoek verwerken 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E9A1A93-550E-41CB-565D-A138E071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54" y="1852168"/>
            <a:ext cx="5380618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</a:p>
          <a:p>
            <a:pPr eaLnBrk="0" hangingPunct="0"/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verslag dat bestaat uit 2 onderdelen: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Excel verslag waarin je de doelgroep van de opdrachtgever analyseert en </a:t>
            </a:r>
            <a:r>
              <a:rPr lang="nl-NL" sz="1200" dirty="0">
                <a:latin typeface="+mj-lt"/>
                <a:cs typeface="Arial" charset="0"/>
              </a:rPr>
              <a:t>grafisch presenteert.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cs typeface="Arial" charset="0"/>
              </a:rPr>
              <a:t>Een aanbeveling op basis van de 4C’s. </a:t>
            </a:r>
          </a:p>
          <a:p>
            <a:pPr eaLnBrk="0" hangingPunct="0"/>
            <a:r>
              <a:rPr lang="nl-NL" sz="1200" dirty="0">
                <a:latin typeface="+mj-lt"/>
                <a:cs typeface="Arial" charset="0"/>
              </a:rPr>
              <a:t>In het verslag komt het volgende aan bod: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cs typeface="Arial" charset="0"/>
              </a:rPr>
              <a:t>Deskresearch met daarin minimaal 8 demografische gegevens (zie PowerPoint “Deskresearch Spoorzone”). Verwerk ze in een diagram.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cs typeface="Arial" charset="0"/>
              </a:rPr>
              <a:t>Een beschrijving van de 4C’s voor het gebied de Spoorzone.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cs typeface="Arial" charset="0"/>
              </a:rPr>
              <a:t>Een aanbeveling voor de opdrachtgever op basis van de externe data, dit wederom m.b.v. de 4C’s.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Bronvermelding.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5DA9D509-9309-ADE3-16F5-D682E761A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246" y="441995"/>
            <a:ext cx="4044241" cy="2492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Samenwerken</a:t>
            </a:r>
            <a:endParaRPr lang="nl-NL" sz="1200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Dit product maak je met je groepje.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Je wordt een </a:t>
            </a:r>
            <a:r>
              <a:rPr lang="nl-NL" sz="1200">
                <a:latin typeface="+mj-lt"/>
                <a:ea typeface="Calibri" pitchFamily="34" charset="0"/>
                <a:cs typeface="Arial" panose="020B0604020202020204" pitchFamily="34" charset="0"/>
              </a:rPr>
              <a:t>groepje feedbackfriends </a:t>
            </a: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latin typeface="+mj-lt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Intro LA = vrijdag 20 mei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Deadline = vrijdag 3 juni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Feedbackfriends = vrijdag 10 juni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C6B505B6-87F3-1A7D-0B7E-6351735DF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340" y="3061883"/>
            <a:ext cx="4044241" cy="576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Bijeenkomsten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Les over Marktonderzoek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Les over Deskresearch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E4DCCE1-7A2A-F30A-7440-CC510BA53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570" y="3928011"/>
            <a:ext cx="4044241" cy="53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1163638" algn="l"/>
              </a:tabLst>
            </a:pPr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Bronnen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PowerPoint van lessen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Websites uit de PPT “Deskresearch Spoorzone”</a:t>
            </a:r>
          </a:p>
        </p:txBody>
      </p:sp>
      <p:sp>
        <p:nvSpPr>
          <p:cNvPr id="23" name="Tekstvak 23">
            <a:extLst>
              <a:ext uri="{FF2B5EF4-FFF2-40B4-BE49-F238E27FC236}">
                <a16:creationId xmlns:a16="http://schemas.microsoft.com/office/drawing/2014/main" id="{BD698435-1FDB-1667-6B53-2549AE7F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54" y="147025"/>
            <a:ext cx="9148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2122 IRG LA2 Marktonderzoek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402839E4-1FAF-C57C-760C-B32111B0C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805" r="10840"/>
          <a:stretch/>
        </p:blipFill>
        <p:spPr>
          <a:xfrm>
            <a:off x="617740" y="703605"/>
            <a:ext cx="365691" cy="50385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A1178801-B41C-75FB-8D68-EC1F5954B3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868" y="1852168"/>
            <a:ext cx="336563" cy="410721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1F5510FA-8E72-76DF-6170-F9E8BC45F1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107" y="4279622"/>
            <a:ext cx="363900" cy="568913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F326EBD-A3F6-D6B2-77DA-83C683B252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9247" y="703605"/>
            <a:ext cx="447500" cy="30511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95DB1907-E7CF-AA55-2083-7AEDF4AEBB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400" y="4024133"/>
            <a:ext cx="426075" cy="414073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5F0F786-067C-7562-4071-297FA8776E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7050" t="33024" r="61669" b="30375"/>
          <a:stretch/>
        </p:blipFill>
        <p:spPr>
          <a:xfrm>
            <a:off x="6868251" y="3064522"/>
            <a:ext cx="396240" cy="383141"/>
          </a:xfrm>
          <a:prstGeom prst="rect">
            <a:avLst/>
          </a:prstGeom>
        </p:spPr>
      </p:pic>
      <p:sp>
        <p:nvSpPr>
          <p:cNvPr id="30" name="Rectangle 4">
            <a:extLst>
              <a:ext uri="{FF2B5EF4-FFF2-40B4-BE49-F238E27FC236}">
                <a16:creationId xmlns:a16="http://schemas.microsoft.com/office/drawing/2014/main" id="{C76135A0-1DA1-3DCC-D59F-FF69EFBE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54" y="4279622"/>
            <a:ext cx="5380618" cy="2154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Leerpad	</a:t>
            </a:r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	</a:t>
            </a:r>
            <a:r>
              <a:rPr lang="nl-NL" sz="1200" b="1" dirty="0">
                <a:ea typeface="Calibri" pitchFamily="34" charset="0"/>
                <a:cs typeface="Arial" charset="0"/>
              </a:rPr>
              <a:t>	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Gebruik voor je deskresearch o.a. de websites uit de PPT “Deskresearch Spoorzone”.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Onderzoek het gebied van jullie groep op minimaal 8 demografische gegevens (zie PPT).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cs typeface="Arial" charset="0"/>
              </a:rPr>
              <a:t>Verwerk de gegevens in Excel met bijpassende diagrammen.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cs typeface="Arial" charset="0"/>
              </a:rPr>
              <a:t>Beschrijf de 4C’s van de Spoorzone op dit moment.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cs typeface="Arial" charset="0"/>
              </a:rPr>
              <a:t>Schrijf een aanbeveling m.b.v. de 4C’s en jullie externe data voor de opdrachtgever.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cs typeface="Arial" charset="0"/>
              </a:rPr>
              <a:t>Zorg voor een </a:t>
            </a: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overzichtelijk Excel verslag waarin alle eerder genoemde punten aan bod komen.</a:t>
            </a:r>
          </a:p>
        </p:txBody>
      </p:sp>
      <p:pic>
        <p:nvPicPr>
          <p:cNvPr id="31" name="Afbeelding 2" descr="Afbeelding met binnen&#10;&#10;Beschrijving is gegenereerd met hoge betrouwbaarheid">
            <a:extLst>
              <a:ext uri="{FF2B5EF4-FFF2-40B4-BE49-F238E27FC236}">
                <a16:creationId xmlns:a16="http://schemas.microsoft.com/office/drawing/2014/main" id="{39E5154F-DA9F-66D9-054A-E8674E1294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0783" y="4565104"/>
            <a:ext cx="1581597" cy="1507197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3F728EBB-431E-EA55-C38E-C0FC549FFDE2}"/>
              </a:ext>
            </a:extLst>
          </p:cNvPr>
          <p:cNvSpPr txBox="1"/>
          <p:nvPr/>
        </p:nvSpPr>
        <p:spPr>
          <a:xfrm>
            <a:off x="8976320" y="4686669"/>
            <a:ext cx="307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adviseren jullie de opdrachtgever op het gebied van marketing? </a:t>
            </a:r>
          </a:p>
        </p:txBody>
      </p:sp>
    </p:spTree>
    <p:extLst>
      <p:ext uri="{BB962C8B-B14F-4D97-AF65-F5344CB8AC3E}">
        <p14:creationId xmlns:p14="http://schemas.microsoft.com/office/powerpoint/2010/main" val="183278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Soorten marktonderzoek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2186"/>
          </a:xfrm>
        </p:spPr>
        <p:txBody>
          <a:bodyPr/>
          <a:lstStyle/>
          <a:p>
            <a:r>
              <a:rPr lang="nl-NL" dirty="0"/>
              <a:t>Deskresearch (Secundair onderzoek/ bronnenonderzoek)</a:t>
            </a:r>
          </a:p>
          <a:p>
            <a:pPr marL="457200" lvl="1" indent="0">
              <a:buNone/>
            </a:pPr>
            <a:r>
              <a:rPr lang="nl-NL" i="1" dirty="0"/>
              <a:t>Er wordt gebruik gemaakt van gegevens die binnen de onderneming (intern) of bij andere ondernemingen (extern) bekend zijn.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Marktonderzoek: hoe een documentair onderzoek uitvoere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49" y="2731084"/>
            <a:ext cx="1940104" cy="12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790" y="4185856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838200" y="4492748"/>
            <a:ext cx="6096000" cy="876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nl-NL" sz="2800" dirty="0">
                <a:solidFill>
                  <a:prstClr val="black"/>
                </a:solidFill>
                <a:latin typeface="Calibri"/>
                <a:cs typeface="+mn-cs"/>
              </a:rPr>
              <a:t>Fieldresearch (Primair onderzoek)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nl-NL" sz="2400" i="1" dirty="0">
                <a:solidFill>
                  <a:prstClr val="black"/>
                </a:solidFill>
                <a:latin typeface="Calibri"/>
                <a:cs typeface="+mn-cs"/>
              </a:rPr>
              <a:t>Er wordt gezocht naar nieuwe gegevens. </a:t>
            </a:r>
          </a:p>
        </p:txBody>
      </p:sp>
    </p:spTree>
    <p:extLst>
      <p:ext uri="{BB962C8B-B14F-4D97-AF65-F5344CB8AC3E}">
        <p14:creationId xmlns:p14="http://schemas.microsoft.com/office/powerpoint/2010/main" val="3120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Deskresearch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(Secundair onderzoek/ bronnenonderzoek)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125954" y="2327338"/>
          <a:ext cx="390514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1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Interne data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Verkooptransacties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Klantenservice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Administratie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nl-NL" sz="2800" noProof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8" descr="http://www.moroque.nl/wp/afbeeldingen/social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01" y="4143220"/>
            <a:ext cx="2081951" cy="18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stublieft, 25% korting op al uw Klok t/m 10 februari. : klokmem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12958" r="12135" b="13690"/>
          <a:stretch/>
        </p:blipFill>
        <p:spPr bwMode="auto">
          <a:xfrm rot="5400000">
            <a:off x="2900824" y="3096500"/>
            <a:ext cx="670193" cy="10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5345887" y="2327338"/>
            <a:ext cx="68461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b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Externe data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Centraal Bureau voor de Statistiek(CBS)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Kamer van Koophandel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Social</a:t>
            </a:r>
            <a:r>
              <a:rPr lang="nl-NL" sz="28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Media</a:t>
            </a:r>
          </a:p>
        </p:txBody>
      </p:sp>
      <p:pic>
        <p:nvPicPr>
          <p:cNvPr id="10" name="Picture 2" descr="Marktonderzoek: hoe een documentair onderzoek uitvoere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21" y="365125"/>
            <a:ext cx="1347558" cy="8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Deskresearch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(Secundair onderzoek/ bronnenonderzoek)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282365" y="1958370"/>
          <a:ext cx="10071435" cy="40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7419">
                <a:tc>
                  <a:txBody>
                    <a:bodyPr/>
                    <a:lstStyle/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nl-NL" sz="2800" b="1" kern="1200" noProof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Voordelen</a:t>
                      </a: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Goedkoop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Snel beschikbaar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nl-NL" sz="2800" b="1" kern="1200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Nadelen</a:t>
                      </a: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Gegevens vaak verouderd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Betrouwbaarheid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Incompleet/niet volledig toepasbaar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(Te) grote hoeveelheden data</a:t>
                      </a:r>
                      <a:endParaRPr lang="nl-NL" sz="2800" noProof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 descr="Marktonderzoek: hoe een documentair onderzoek uitvoere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21" y="365125"/>
            <a:ext cx="1347558" cy="8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5301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B89349-6A59-4406-9708-C1FC8C5BCCAD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B2397C-196E-44BE-9D15-1909B3D28B89}">
  <ds:schemaRefs>
    <ds:schemaRef ds:uri="c6f82ce1-f6df-49a5-8b49-cf8409a27aa4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2c4f0c93-2979-4f27-aab2-70de9593235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1629</Words>
  <Application>Microsoft Office PowerPoint</Application>
  <PresentationFormat>Breedbeeld</PresentationFormat>
  <Paragraphs>307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2" baseType="lpstr">
      <vt:lpstr>Agency FB</vt:lpstr>
      <vt:lpstr>Arial</vt:lpstr>
      <vt:lpstr>Arial Narrow</vt:lpstr>
      <vt:lpstr>Calibri</vt:lpstr>
      <vt:lpstr>Calibri Light</vt:lpstr>
      <vt:lpstr>Open Sans</vt:lpstr>
      <vt:lpstr>Wingdings</vt:lpstr>
      <vt:lpstr>1_Kantoorthema</vt:lpstr>
      <vt:lpstr>PowerPoint-presentatie</vt:lpstr>
      <vt:lpstr>Inhoud </vt:lpstr>
      <vt:lpstr>Vorige week</vt:lpstr>
      <vt:lpstr>Opdracht</vt:lpstr>
      <vt:lpstr>IBS Inrichting van een gebied</vt:lpstr>
      <vt:lpstr>PowerPoint-presentatie</vt:lpstr>
      <vt:lpstr>Soorten marktonderzoek</vt:lpstr>
      <vt:lpstr>Deskresearch  (Secundair onderzoek/ bronnenonderzoek)</vt:lpstr>
      <vt:lpstr>Deskresearch  (Secundair onderzoek/ bronnenonderzoek)</vt:lpstr>
      <vt:lpstr>Fieldresearch  (Primair onderzoek)</vt:lpstr>
      <vt:lpstr>Fieldresearch  (Primair onderzoek)</vt:lpstr>
      <vt:lpstr>Fieldresearch  (Primair onderzoek)</vt:lpstr>
      <vt:lpstr>Fieldresearch  (Primair onderzoek)</vt:lpstr>
      <vt:lpstr>Betrouwbaarheid en validiteit </vt:lpstr>
      <vt:lpstr>Betrouwbaarheid en validiteit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4 C’s verwerken</vt:lpstr>
      <vt:lpstr>Herhaling</vt:lpstr>
      <vt:lpstr>Oude marketingmix – Nieuw marketingmix</vt:lpstr>
      <vt:lpstr>Nieuw marketingmix</vt:lpstr>
      <vt:lpstr>Nieuw marketingmix</vt:lpstr>
      <vt:lpstr>Nieuw marketingmix</vt:lpstr>
      <vt:lpstr>Nieuw marketingmix</vt:lpstr>
      <vt:lpstr>Nieuw marketingmix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Thomas Noordeloos</cp:lastModifiedBy>
  <cp:revision>3</cp:revision>
  <dcterms:created xsi:type="dcterms:W3CDTF">2022-04-18T20:43:08Z</dcterms:created>
  <dcterms:modified xsi:type="dcterms:W3CDTF">2022-06-03T08:30:02Z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